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70" r:id="rId13"/>
    <p:sldId id="273" r:id="rId14"/>
    <p:sldId id="274" r:id="rId15"/>
    <p:sldId id="275" r:id="rId16"/>
    <p:sldId id="277" r:id="rId17"/>
    <p:sldId id="268" r:id="rId18"/>
    <p:sldId id="278" r:id="rId19"/>
    <p:sldId id="271" r:id="rId20"/>
    <p:sldId id="279" r:id="rId21"/>
    <p:sldId id="280" r:id="rId22"/>
    <p:sldId id="281" r:id="rId23"/>
    <p:sldId id="282" r:id="rId24"/>
  </p:sldIdLst>
  <p:sldSz cx="9144000" cy="5143500" type="screen16x9"/>
  <p:notesSz cx="6858000" cy="9144000"/>
  <p:defaultTextStyle>
    <a:defPPr>
      <a:defRPr lang="en-I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90" d="100"/>
          <a:sy n="90" d="100"/>
        </p:scale>
        <p:origin x="-816" y="-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DCF467-2957-4B67-A389-4A46B9CBF05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BD8E3BD-A8CC-4B34-B1E4-3ABC5C1032D5}">
      <dgm:prSet phldrT="[Text]"/>
      <dgm:spPr>
        <a:effectLst>
          <a:outerShdw blurRad="50800" dist="38100" dir="16200000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US" b="1" dirty="0" smtClean="0">
              <a:solidFill>
                <a:srgbClr val="FF0066"/>
              </a:solidFill>
            </a:rPr>
            <a:t>Dennis Ritchie</a:t>
          </a:r>
          <a:endParaRPr lang="en-US" b="1" dirty="0">
            <a:solidFill>
              <a:srgbClr val="FF0066"/>
            </a:solidFill>
          </a:endParaRPr>
        </a:p>
      </dgm:t>
    </dgm:pt>
    <dgm:pt modelId="{4ACA1C4D-82B2-49AB-86C8-67FE9EE05C60}" type="parTrans" cxnId="{01122353-C476-4C06-AB8F-DF39DF8C6F60}">
      <dgm:prSet/>
      <dgm:spPr/>
      <dgm:t>
        <a:bodyPr/>
        <a:lstStyle/>
        <a:p>
          <a:endParaRPr lang="en-US"/>
        </a:p>
      </dgm:t>
    </dgm:pt>
    <dgm:pt modelId="{6A10DBC6-8740-4618-A4AB-F439CE131190}" type="sibTrans" cxnId="{01122353-C476-4C06-AB8F-DF39DF8C6F60}">
      <dgm:prSet/>
      <dgm:spPr>
        <a:blipFill>
          <a:blip xmlns:r="http://schemas.openxmlformats.org/officeDocument/2006/relationships" r:embed="rId1" cstate="print">
            <a:extLst>
              <a:ext uri="{28A0092B-C50C-407E-A947-70E740481C1C}"/>
            </a:extLst>
          </a:blip>
          <a:srcRect/>
          <a:stretch>
            <a:fillRect l="-19000" r="-19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/>
      </dgm:extLst>
    </dgm:pt>
    <dgm:pt modelId="{88A3433E-8284-4AD7-A1DF-7F89C87378CF}" type="pres">
      <dgm:prSet presAssocID="{E0DCF467-2957-4B67-A389-4A46B9CBF051}" presName="Name0" presStyleCnt="0">
        <dgm:presLayoutVars>
          <dgm:chMax val="7"/>
          <dgm:chPref val="7"/>
          <dgm:dir/>
        </dgm:presLayoutVars>
      </dgm:prSet>
      <dgm:spPr/>
    </dgm:pt>
    <dgm:pt modelId="{DCE5585B-6AE5-4B42-A906-2A8D8CD5E9B9}" type="pres">
      <dgm:prSet presAssocID="{E0DCF467-2957-4B67-A389-4A46B9CBF051}" presName="Name1" presStyleCnt="0"/>
      <dgm:spPr/>
    </dgm:pt>
    <dgm:pt modelId="{EF5731A4-D4E1-495E-9C1A-D7BC09D79C88}" type="pres">
      <dgm:prSet presAssocID="{6A10DBC6-8740-4618-A4AB-F439CE131190}" presName="picture_1" presStyleCnt="0"/>
      <dgm:spPr/>
    </dgm:pt>
    <dgm:pt modelId="{42866470-7483-439F-B10B-44AB05B68B06}" type="pres">
      <dgm:prSet presAssocID="{6A10DBC6-8740-4618-A4AB-F439CE131190}" presName="pictureRepeatNode" presStyleLbl="alignImgPlace1" presStyleIdx="0" presStyleCnt="1"/>
      <dgm:spPr/>
      <dgm:t>
        <a:bodyPr/>
        <a:lstStyle/>
        <a:p>
          <a:endParaRPr lang="en-US"/>
        </a:p>
      </dgm:t>
    </dgm:pt>
    <dgm:pt modelId="{D2AC3939-364D-4AC5-BB3D-4E5622C142A9}" type="pres">
      <dgm:prSet presAssocID="{4BD8E3BD-A8CC-4B34-B1E4-3ABC5C1032D5}" presName="text_1" presStyleLbl="node1" presStyleIdx="0" presStyleCnt="0" custScaleX="183876" custLinFactY="5965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1122353-C476-4C06-AB8F-DF39DF8C6F60}" srcId="{E0DCF467-2957-4B67-A389-4A46B9CBF051}" destId="{4BD8E3BD-A8CC-4B34-B1E4-3ABC5C1032D5}" srcOrd="0" destOrd="0" parTransId="{4ACA1C4D-82B2-49AB-86C8-67FE9EE05C60}" sibTransId="{6A10DBC6-8740-4618-A4AB-F439CE131190}"/>
    <dgm:cxn modelId="{0C003F7B-498B-4C1C-AA79-FCB1D69AA433}" type="presOf" srcId="{6A10DBC6-8740-4618-A4AB-F439CE131190}" destId="{42866470-7483-439F-B10B-44AB05B68B06}" srcOrd="0" destOrd="0" presId="urn:microsoft.com/office/officeart/2008/layout/CircularPictureCallout"/>
    <dgm:cxn modelId="{EA3D4BE0-D3E5-4396-9C3D-736D253D812B}" type="presOf" srcId="{4BD8E3BD-A8CC-4B34-B1E4-3ABC5C1032D5}" destId="{D2AC3939-364D-4AC5-BB3D-4E5622C142A9}" srcOrd="0" destOrd="0" presId="urn:microsoft.com/office/officeart/2008/layout/CircularPictureCallout"/>
    <dgm:cxn modelId="{AB380F22-4243-4E1D-AB4F-5CFB8270431B}" type="presOf" srcId="{E0DCF467-2957-4B67-A389-4A46B9CBF051}" destId="{88A3433E-8284-4AD7-A1DF-7F89C87378CF}" srcOrd="0" destOrd="0" presId="urn:microsoft.com/office/officeart/2008/layout/CircularPictureCallout"/>
    <dgm:cxn modelId="{CBC5F774-437C-403C-ADE1-7C596B408919}" type="presParOf" srcId="{88A3433E-8284-4AD7-A1DF-7F89C87378CF}" destId="{DCE5585B-6AE5-4B42-A906-2A8D8CD5E9B9}" srcOrd="0" destOrd="0" presId="urn:microsoft.com/office/officeart/2008/layout/CircularPictureCallout"/>
    <dgm:cxn modelId="{64C920E4-1792-4500-B983-62B680CDA3B6}" type="presParOf" srcId="{DCE5585B-6AE5-4B42-A906-2A8D8CD5E9B9}" destId="{EF5731A4-D4E1-495E-9C1A-D7BC09D79C88}" srcOrd="0" destOrd="0" presId="urn:microsoft.com/office/officeart/2008/layout/CircularPictureCallout"/>
    <dgm:cxn modelId="{E2002D45-F67E-4E20-9B51-03F0F34A5D89}" type="presParOf" srcId="{EF5731A4-D4E1-495E-9C1A-D7BC09D79C88}" destId="{42866470-7483-439F-B10B-44AB05B68B06}" srcOrd="0" destOrd="0" presId="urn:microsoft.com/office/officeart/2008/layout/CircularPictureCallout"/>
    <dgm:cxn modelId="{9B953F23-C260-4344-A73D-D583B0BDBF4B}" type="presParOf" srcId="{DCE5585B-6AE5-4B42-A906-2A8D8CD5E9B9}" destId="{D2AC3939-364D-4AC5-BB3D-4E5622C142A9}" srcOrd="1" destOrd="0" presId="urn:microsoft.com/office/officeart/2008/layout/CircularPictureCallout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675B6-FA9F-4991-B521-16094A2E24A4}" type="datetimeFigureOut">
              <a:rPr lang="en-IN" smtClean="0"/>
              <a:pPr/>
              <a:t>01-09-2024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1FFC12-B4D3-4027-811A-699EBB537F6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558790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FBE2C5-C9EA-43F7-8C38-D844EC0EE5B9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9FC24A-35C5-4CCA-9A51-3382CCD0ADC2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005419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F322D4-43A6-4F42-8397-4CE933593081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0071EB5-5932-4DF8-91F1-7DDB847ED231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29919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501336-2BCF-4ACD-80E9-9F07E66459D7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CA48A0-4C2C-4109-BC7C-7E897B0F10F3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87094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C678DE-4193-49BD-9C76-A752D6979337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B59AAD-9676-4698-AB59-494CDB2F46E0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98693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936C27-3AF9-4AE1-BB59-51C509A636A5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2470D3-C33F-4FBC-A09B-824B2FE455E9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388408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C886CF-9B9A-4D5F-9B30-422F94853F58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D3A5F8-92B2-4006-9D60-985E9962103A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913692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A74A4C-AF67-44BE-BCC1-66DDBC8D6DAA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AF546D-F855-4E87-976C-5D9D25267EEC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302336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C2D31A-1ED8-4910-B920-A5791029467C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D774B6-4045-4790-B198-4DB62F0D37A2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07362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AD6208-B776-4E7E-8D58-28E1603CBE24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93D7FD-E1BA-4952-9A74-8F2BACD2DC9D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921439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5D4995-7A88-426D-B4A1-0025A73CAE81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F05D65-6148-4EBE-B161-431F96F78D92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288618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A936EE-6735-4E46-8B9A-A76B2B9E05FE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201E32-97FE-44F8-9F8D-4B66CA8595FE}" type="slidenum">
              <a:rPr lang="en-IN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046454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IN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249A255-C4D8-44DD-B68E-CA7EB23F378E}" type="datetimeFigureOut">
              <a:rPr lang="en-US"/>
              <a:pPr>
                <a:defRPr/>
              </a:pPr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2B91A316-42F1-4384-8C01-D5D1D00B2307}" type="slidenum">
              <a:rPr lang="en-IN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pPr algn="l"/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                 Program Development Steps</a:t>
            </a:r>
            <a:endParaRPr lang="en-IN" sz="32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program development,program development life cycl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4500" y="939799"/>
            <a:ext cx="5372100" cy="3922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pPr algn="l"/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                          </a:t>
            </a:r>
            <a:endParaRPr lang="en-IN" sz="32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75928" y="203870"/>
            <a:ext cx="8712968" cy="936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                          Structure of C Program</a:t>
            </a:r>
            <a:endParaRPr kumimoji="0" lang="en-IN" sz="3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studyglance.in/c/images/c-structur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895350"/>
            <a:ext cx="6629400" cy="38988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Preprocessor  Directives</a:t>
            </a:r>
            <a:endParaRPr lang="en-IN" sz="32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87574"/>
            <a:ext cx="8928992" cy="3744416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altLang="en-US" sz="2400" dirty="0" smtClean="0">
                <a:solidFill>
                  <a:srgbClr val="002060"/>
                </a:solidFill>
              </a:rPr>
              <a:t>Text processing tool or Text substitution tool.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solidFill>
                  <a:srgbClr val="002060"/>
                </a:solidFill>
              </a:rPr>
              <a:t>Begin with a hash symbol #.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solidFill>
                  <a:srgbClr val="002060"/>
                </a:solidFill>
              </a:rPr>
              <a:t>Pre-processes the program before the compilation of the program.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solidFill>
                  <a:srgbClr val="002060"/>
                </a:solidFill>
              </a:rPr>
              <a:t>A series of textual transformations are done on its input and after that, it will return your C code to the compiler. </a:t>
            </a:r>
            <a:endParaRPr lang="en-IN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 Preprocessor Directives</a:t>
            </a:r>
            <a:endParaRPr lang="en-IN" sz="32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27650" name="AutoShape 2" descr="PREPROCESSO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7651" name="Picture 3" descr="C:\Users\user\Desktop\p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81200" y="1123950"/>
            <a:ext cx="5314950" cy="36671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Preprocessor  Directive Types</a:t>
            </a:r>
            <a:endParaRPr lang="en-IN" sz="32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047750"/>
            <a:ext cx="4572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1. Macros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#define identifier string</a:t>
            </a:r>
          </a:p>
          <a:p>
            <a:endParaRPr lang="en-US" dirty="0" smtClean="0">
              <a:solidFill>
                <a:srgbClr val="002060"/>
              </a:solidFill>
            </a:endParaRPr>
          </a:p>
          <a:p>
            <a:r>
              <a:rPr lang="en-US" dirty="0" smtClean="0">
                <a:solidFill>
                  <a:srgbClr val="002060"/>
                </a:solidFill>
              </a:rPr>
              <a:t>#include &lt;</a:t>
            </a:r>
            <a:r>
              <a:rPr lang="en-US" dirty="0" err="1" smtClean="0">
                <a:solidFill>
                  <a:srgbClr val="002060"/>
                </a:solidFill>
              </a:rPr>
              <a:t>stdio.h</a:t>
            </a:r>
            <a:r>
              <a:rPr lang="en-US" dirty="0" smtClean="0">
                <a:solidFill>
                  <a:srgbClr val="002060"/>
                </a:solidFill>
              </a:rPr>
              <a:t>&gt; 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#define PI 3.1415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main()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{ 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</a:t>
            </a:r>
            <a:r>
              <a:rPr lang="en-US" dirty="0" err="1" smtClean="0">
                <a:solidFill>
                  <a:srgbClr val="002060"/>
                </a:solidFill>
              </a:rPr>
              <a:t>printf</a:t>
            </a:r>
            <a:r>
              <a:rPr lang="en-US" dirty="0" smtClean="0">
                <a:solidFill>
                  <a:srgbClr val="002060"/>
                </a:solidFill>
              </a:rPr>
              <a:t>("THE VALUE OF PI IS: %</a:t>
            </a:r>
            <a:r>
              <a:rPr lang="en-US" dirty="0" err="1" smtClean="0">
                <a:solidFill>
                  <a:srgbClr val="002060"/>
                </a:solidFill>
              </a:rPr>
              <a:t>f",PI</a:t>
            </a:r>
            <a:r>
              <a:rPr lang="en-US" dirty="0" smtClean="0">
                <a:solidFill>
                  <a:srgbClr val="002060"/>
                </a:solidFill>
              </a:rPr>
              <a:t>); 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}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19600" y="1047750"/>
            <a:ext cx="4572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2. File Inclusion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#include &lt;file name&gt;</a:t>
            </a:r>
          </a:p>
          <a:p>
            <a:endParaRPr lang="en-US" dirty="0" smtClean="0">
              <a:solidFill>
                <a:srgbClr val="002060"/>
              </a:solidFill>
            </a:endParaRPr>
          </a:p>
          <a:p>
            <a:r>
              <a:rPr lang="en-US" dirty="0" smtClean="0">
                <a:solidFill>
                  <a:srgbClr val="002060"/>
                </a:solidFill>
              </a:rPr>
              <a:t>#include &lt;</a:t>
            </a:r>
            <a:r>
              <a:rPr lang="en-US" dirty="0" err="1" smtClean="0">
                <a:solidFill>
                  <a:srgbClr val="002060"/>
                </a:solidFill>
              </a:rPr>
              <a:t>stdio.h</a:t>
            </a:r>
            <a:r>
              <a:rPr lang="en-US" dirty="0" smtClean="0">
                <a:solidFill>
                  <a:srgbClr val="002060"/>
                </a:solidFill>
              </a:rPr>
              <a:t>&gt; 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#define PI 3.1415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main()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{ 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</a:t>
            </a:r>
            <a:r>
              <a:rPr lang="en-US" dirty="0" err="1" smtClean="0">
                <a:solidFill>
                  <a:srgbClr val="002060"/>
                </a:solidFill>
              </a:rPr>
              <a:t>printf</a:t>
            </a:r>
            <a:r>
              <a:rPr lang="en-US" dirty="0" smtClean="0">
                <a:solidFill>
                  <a:srgbClr val="002060"/>
                </a:solidFill>
              </a:rPr>
              <a:t>("THE VALUE OF PI IS: %</a:t>
            </a:r>
            <a:r>
              <a:rPr lang="en-US" dirty="0" err="1" smtClean="0">
                <a:solidFill>
                  <a:srgbClr val="002060"/>
                </a:solidFill>
              </a:rPr>
              <a:t>f",PI</a:t>
            </a:r>
            <a:r>
              <a:rPr lang="en-US" dirty="0" smtClean="0">
                <a:solidFill>
                  <a:srgbClr val="002060"/>
                </a:solidFill>
              </a:rPr>
              <a:t>); 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}  </a:t>
            </a:r>
          </a:p>
          <a:p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Preprocessor  Directive Types</a:t>
            </a:r>
            <a:endParaRPr lang="en-IN" sz="32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047750"/>
            <a:ext cx="82296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3. Macros Conditional Compilation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#if, #else, #</a:t>
            </a:r>
            <a:r>
              <a:rPr lang="en-US" dirty="0" err="1" smtClean="0">
                <a:solidFill>
                  <a:srgbClr val="002060"/>
                </a:solidFill>
              </a:rPr>
              <a:t>endif</a:t>
            </a:r>
            <a:r>
              <a:rPr lang="en-US" dirty="0" smtClean="0">
                <a:solidFill>
                  <a:srgbClr val="002060"/>
                </a:solidFill>
              </a:rPr>
              <a:t>, etc..</a:t>
            </a:r>
          </a:p>
          <a:p>
            <a:endParaRPr lang="en-US" dirty="0" smtClean="0">
              <a:solidFill>
                <a:srgbClr val="002060"/>
              </a:solidFill>
            </a:endParaRPr>
          </a:p>
          <a:p>
            <a:r>
              <a:rPr lang="en-US" dirty="0" smtClean="0">
                <a:solidFill>
                  <a:srgbClr val="002060"/>
                </a:solidFill>
              </a:rPr>
              <a:t>#include &lt;</a:t>
            </a:r>
            <a:r>
              <a:rPr lang="en-US" dirty="0" err="1" smtClean="0">
                <a:solidFill>
                  <a:srgbClr val="002060"/>
                </a:solidFill>
              </a:rPr>
              <a:t>stdio.h</a:t>
            </a:r>
            <a:r>
              <a:rPr lang="en-US" dirty="0" smtClean="0">
                <a:solidFill>
                  <a:srgbClr val="002060"/>
                </a:solidFill>
              </a:rPr>
              <a:t>&gt;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#define Age 18</a:t>
            </a:r>
          </a:p>
          <a:p>
            <a:r>
              <a:rPr lang="en-US" dirty="0" err="1" smtClean="0">
                <a:solidFill>
                  <a:srgbClr val="002060"/>
                </a:solidFill>
              </a:rPr>
              <a:t>int</a:t>
            </a:r>
            <a:r>
              <a:rPr lang="en-US" dirty="0" smtClean="0">
                <a:solidFill>
                  <a:srgbClr val="002060"/>
                </a:solidFill>
              </a:rPr>
              <a:t> main()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{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#</a:t>
            </a:r>
            <a:r>
              <a:rPr lang="en-US" dirty="0" err="1" smtClean="0">
                <a:solidFill>
                  <a:srgbClr val="002060"/>
                </a:solidFill>
              </a:rPr>
              <a:t>ifdef</a:t>
            </a:r>
            <a:r>
              <a:rPr lang="en-US" dirty="0" smtClean="0">
                <a:solidFill>
                  <a:srgbClr val="002060"/>
                </a:solidFill>
              </a:rPr>
              <a:t> Age   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</a:t>
            </a:r>
            <a:r>
              <a:rPr lang="en-US" dirty="0" err="1" smtClean="0">
                <a:solidFill>
                  <a:srgbClr val="002060"/>
                </a:solidFill>
              </a:rPr>
              <a:t>printf</a:t>
            </a:r>
            <a:r>
              <a:rPr lang="en-US" dirty="0" smtClean="0">
                <a:solidFill>
                  <a:srgbClr val="002060"/>
                </a:solidFill>
              </a:rPr>
              <a:t>("This person is over %d years old.\n", Age);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#</a:t>
            </a:r>
            <a:r>
              <a:rPr lang="en-US" dirty="0" err="1" smtClean="0">
                <a:solidFill>
                  <a:srgbClr val="002060"/>
                </a:solidFill>
              </a:rPr>
              <a:t>endif</a:t>
            </a:r>
            <a:r>
              <a:rPr lang="en-US" dirty="0" smtClean="0">
                <a:solidFill>
                  <a:srgbClr val="002060"/>
                </a:solidFill>
              </a:rPr>
              <a:t> 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</a:t>
            </a:r>
            <a:r>
              <a:rPr lang="en-US" dirty="0" err="1" smtClean="0">
                <a:solidFill>
                  <a:srgbClr val="002060"/>
                </a:solidFill>
              </a:rPr>
              <a:t>printf</a:t>
            </a:r>
            <a:r>
              <a:rPr lang="en-US" dirty="0" smtClean="0">
                <a:solidFill>
                  <a:srgbClr val="002060"/>
                </a:solidFill>
              </a:rPr>
              <a:t>("So, he is eligible.\n");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return 0;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}</a:t>
            </a:r>
          </a:p>
          <a:p>
            <a:endParaRPr lang="en-US" dirty="0" smtClean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Preprocessor  Directive Types</a:t>
            </a:r>
            <a:endParaRPr lang="en-IN" sz="32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742950"/>
            <a:ext cx="32766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4.Line Control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Syntax 1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 line-number “</a:t>
            </a:r>
            <a:r>
              <a:rPr lang="en-US" dirty="0" err="1" smtClean="0">
                <a:solidFill>
                  <a:srgbClr val="002060"/>
                </a:solidFill>
              </a:rPr>
              <a:t>file_name</a:t>
            </a:r>
            <a:r>
              <a:rPr lang="en-US" dirty="0" smtClean="0">
                <a:solidFill>
                  <a:srgbClr val="002060"/>
                </a:solidFill>
              </a:rPr>
              <a:t>”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Syntax 2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 line </a:t>
            </a:r>
            <a:r>
              <a:rPr lang="en-US" dirty="0" err="1" smtClean="0">
                <a:solidFill>
                  <a:srgbClr val="002060"/>
                </a:solidFill>
              </a:rPr>
              <a:t>line</a:t>
            </a:r>
            <a:r>
              <a:rPr lang="en-US" dirty="0" smtClean="0">
                <a:solidFill>
                  <a:srgbClr val="002060"/>
                </a:solidFill>
              </a:rPr>
              <a:t>-number “</a:t>
            </a:r>
            <a:r>
              <a:rPr lang="en-US" dirty="0" err="1" smtClean="0">
                <a:solidFill>
                  <a:srgbClr val="002060"/>
                </a:solidFill>
              </a:rPr>
              <a:t>file_name</a:t>
            </a:r>
            <a:r>
              <a:rPr lang="en-US" dirty="0" smtClean="0">
                <a:solidFill>
                  <a:srgbClr val="002060"/>
                </a:solidFill>
              </a:rPr>
              <a:t>”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Example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#include &lt;</a:t>
            </a:r>
            <a:r>
              <a:rPr lang="en-US" dirty="0" err="1" smtClean="0">
                <a:solidFill>
                  <a:srgbClr val="002060"/>
                </a:solidFill>
              </a:rPr>
              <a:t>stdio.h</a:t>
            </a:r>
            <a:r>
              <a:rPr lang="en-US" dirty="0" smtClean="0">
                <a:solidFill>
                  <a:srgbClr val="002060"/>
                </a:solidFill>
              </a:rPr>
              <a:t>&gt;</a:t>
            </a:r>
          </a:p>
          <a:p>
            <a:endParaRPr lang="en-US" dirty="0" smtClean="0">
              <a:solidFill>
                <a:srgbClr val="002060"/>
              </a:solidFill>
            </a:endParaRPr>
          </a:p>
          <a:p>
            <a:r>
              <a:rPr lang="en-US" dirty="0" smtClean="0">
                <a:solidFill>
                  <a:srgbClr val="002060"/>
                </a:solidFill>
              </a:rPr>
              <a:t>void function_1();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void function_2();</a:t>
            </a:r>
          </a:p>
          <a:p>
            <a:endParaRPr lang="en-US" dirty="0" smtClean="0">
              <a:solidFill>
                <a:srgbClr val="002060"/>
              </a:solidFill>
            </a:endParaRPr>
          </a:p>
          <a:p>
            <a:r>
              <a:rPr lang="en-US" dirty="0" smtClean="0">
                <a:solidFill>
                  <a:srgbClr val="002060"/>
                </a:solidFill>
              </a:rPr>
              <a:t>#</a:t>
            </a:r>
            <a:r>
              <a:rPr lang="en-US" dirty="0" err="1" smtClean="0">
                <a:solidFill>
                  <a:srgbClr val="002060"/>
                </a:solidFill>
              </a:rPr>
              <a:t>pragma</a:t>
            </a:r>
            <a:r>
              <a:rPr lang="en-US" dirty="0" smtClean="0">
                <a:solidFill>
                  <a:srgbClr val="002060"/>
                </a:solidFill>
              </a:rPr>
              <a:t> startup function_1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#</a:t>
            </a:r>
            <a:r>
              <a:rPr lang="en-US" dirty="0" err="1" smtClean="0">
                <a:solidFill>
                  <a:srgbClr val="002060"/>
                </a:solidFill>
              </a:rPr>
              <a:t>pragma</a:t>
            </a:r>
            <a:r>
              <a:rPr lang="en-US" dirty="0" smtClean="0">
                <a:solidFill>
                  <a:srgbClr val="002060"/>
                </a:solidFill>
              </a:rPr>
              <a:t> exit function_2</a:t>
            </a:r>
          </a:p>
          <a:p>
            <a:endParaRPr lang="en-US" dirty="0" smtClean="0">
              <a:solidFill>
                <a:srgbClr val="002060"/>
              </a:solidFill>
            </a:endParaRPr>
          </a:p>
          <a:p>
            <a:endParaRPr lang="en-US" dirty="0" smtClean="0">
              <a:solidFill>
                <a:srgbClr val="00206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429000" y="742950"/>
            <a:ext cx="51054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void function_1() {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</a:t>
            </a:r>
            <a:r>
              <a:rPr lang="en-US" dirty="0" err="1" smtClean="0">
                <a:solidFill>
                  <a:srgbClr val="002060"/>
                </a:solidFill>
              </a:rPr>
              <a:t>printf</a:t>
            </a:r>
            <a:r>
              <a:rPr lang="en-US" dirty="0" smtClean="0">
                <a:solidFill>
                  <a:srgbClr val="002060"/>
                </a:solidFill>
              </a:rPr>
              <a:t>("Inside the function_1()\n");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}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void function_2() {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</a:t>
            </a:r>
            <a:r>
              <a:rPr lang="en-US" dirty="0" err="1" smtClean="0">
                <a:solidFill>
                  <a:srgbClr val="002060"/>
                </a:solidFill>
              </a:rPr>
              <a:t>printf</a:t>
            </a:r>
            <a:r>
              <a:rPr lang="en-US" dirty="0" smtClean="0">
                <a:solidFill>
                  <a:srgbClr val="002060"/>
                </a:solidFill>
              </a:rPr>
              <a:t>("Inside the function_2()\n");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}</a:t>
            </a:r>
          </a:p>
          <a:p>
            <a:r>
              <a:rPr lang="en-US" dirty="0" err="1" smtClean="0">
                <a:solidFill>
                  <a:srgbClr val="002060"/>
                </a:solidFill>
              </a:rPr>
              <a:t>int</a:t>
            </a:r>
            <a:r>
              <a:rPr lang="en-US" dirty="0" smtClean="0">
                <a:solidFill>
                  <a:srgbClr val="002060"/>
                </a:solidFill>
              </a:rPr>
              <a:t> main() {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 void function_1();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 void function_2();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 </a:t>
            </a:r>
            <a:r>
              <a:rPr lang="en-US" dirty="0" err="1" smtClean="0">
                <a:solidFill>
                  <a:srgbClr val="002060"/>
                </a:solidFill>
              </a:rPr>
              <a:t>printf</a:t>
            </a:r>
            <a:r>
              <a:rPr lang="en-US" dirty="0" smtClean="0">
                <a:solidFill>
                  <a:srgbClr val="002060"/>
                </a:solidFill>
              </a:rPr>
              <a:t>("Inside the main()\n");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  return 0;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}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Output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Inside the main()</a:t>
            </a:r>
          </a:p>
          <a:p>
            <a:endParaRPr lang="en-US" dirty="0" smtClean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Header Files </a:t>
            </a:r>
            <a:b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</a:br>
            <a:endParaRPr lang="en-IN" sz="40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87574"/>
            <a:ext cx="8928992" cy="3744416"/>
          </a:xfrm>
        </p:spPr>
        <p:txBody>
          <a:bodyPr/>
          <a:lstStyle/>
          <a:p>
            <a:pPr algn="just"/>
            <a:r>
              <a:rPr lang="en-US" altLang="en-US" sz="2800" dirty="0" smtClean="0">
                <a:solidFill>
                  <a:srgbClr val="002060"/>
                </a:solidFill>
              </a:rPr>
              <a:t>A file with a .h extension that contains function declarations, macro definitions, and other entities which can be used across multiple C source files (.c files).</a:t>
            </a:r>
          </a:p>
          <a:p>
            <a:pPr algn="just"/>
            <a:r>
              <a:rPr lang="en-US" altLang="en-US" sz="2800" dirty="0" smtClean="0">
                <a:solidFill>
                  <a:srgbClr val="002060"/>
                </a:solidFill>
              </a:rPr>
              <a:t>This is a powerful feature because it allows programmers to reuse these declarations in several programs, enhancing the code’s maintainability and readability.</a:t>
            </a:r>
          </a:p>
          <a:p>
            <a:pPr>
              <a:buNone/>
            </a:pPr>
            <a:r>
              <a:rPr lang="en-US" sz="2000" dirty="0" smtClean="0"/>
              <a:t>    </a:t>
            </a:r>
            <a:r>
              <a:rPr lang="en-US" sz="2000" dirty="0" smtClean="0">
                <a:solidFill>
                  <a:srgbClr val="FF0000"/>
                </a:solidFill>
              </a:rPr>
              <a:t> #include &lt;</a:t>
            </a:r>
            <a:r>
              <a:rPr lang="en-US" sz="2000" dirty="0" err="1" smtClean="0">
                <a:solidFill>
                  <a:srgbClr val="FF0000"/>
                </a:solidFill>
              </a:rPr>
              <a:t>stdio.h</a:t>
            </a:r>
            <a:r>
              <a:rPr lang="en-US" sz="2000" dirty="0" smtClean="0">
                <a:solidFill>
                  <a:srgbClr val="FF0000"/>
                </a:solidFill>
              </a:rPr>
              <a:t>&gt;     // Standard header file</a:t>
            </a:r>
          </a:p>
          <a:p>
            <a:pPr>
              <a:buNone/>
            </a:pPr>
            <a:r>
              <a:rPr lang="en-US" sz="2000" dirty="0" smtClean="0">
                <a:solidFill>
                  <a:srgbClr val="FF0000"/>
                </a:solidFill>
              </a:rPr>
              <a:t>     #include "</a:t>
            </a:r>
            <a:r>
              <a:rPr lang="en-US" sz="2000" dirty="0" err="1" smtClean="0">
                <a:solidFill>
                  <a:srgbClr val="FF0000"/>
                </a:solidFill>
              </a:rPr>
              <a:t>example.h</a:t>
            </a:r>
            <a:r>
              <a:rPr lang="en-US" sz="2000" dirty="0" smtClean="0">
                <a:solidFill>
                  <a:srgbClr val="FF0000"/>
                </a:solidFill>
              </a:rPr>
              <a:t>“  // User defined header file</a:t>
            </a:r>
          </a:p>
          <a:p>
            <a:pPr>
              <a:buFont typeface="Arial" charset="0"/>
              <a:buNone/>
            </a:pPr>
            <a:endParaRPr lang="en-US" altLang="en-US" sz="2800" dirty="0" smtClean="0">
              <a:solidFill>
                <a:srgbClr val="002060"/>
              </a:solidFill>
            </a:endParaRP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Header Files </a:t>
            </a:r>
            <a:b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</a:br>
            <a:endParaRPr lang="en-IN" sz="40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pic>
        <p:nvPicPr>
          <p:cNvPr id="33794" name="Picture 2" descr="https://files.codingninjas.in/article_images/include-in-c-0-1677063453.webp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971550"/>
            <a:ext cx="7210425" cy="364807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Header Files &amp; Preprocessor </a:t>
            </a:r>
            <a:b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</a:br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Directives</a:t>
            </a:r>
            <a:endParaRPr lang="en-IN" sz="32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87574"/>
            <a:ext cx="8928992" cy="3744416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altLang="en-US" sz="2800" dirty="0" smtClean="0">
                <a:solidFill>
                  <a:srgbClr val="002060"/>
                </a:solidFill>
              </a:rPr>
              <a:t>Importance of Header Files in C Programming</a:t>
            </a:r>
          </a:p>
          <a:p>
            <a:pPr>
              <a:buFont typeface="Arial" charset="0"/>
              <a:buNone/>
            </a:pPr>
            <a:r>
              <a:rPr lang="en-US" altLang="en-US" sz="2800" dirty="0" smtClean="0">
                <a:solidFill>
                  <a:srgbClr val="002060"/>
                </a:solidFill>
              </a:rPr>
              <a:t>1. Code Organization</a:t>
            </a:r>
          </a:p>
          <a:p>
            <a:pPr>
              <a:buFont typeface="Arial" charset="0"/>
              <a:buNone/>
            </a:pPr>
            <a:r>
              <a:rPr lang="en-US" altLang="en-US" sz="2800" dirty="0" smtClean="0">
                <a:solidFill>
                  <a:srgbClr val="002060"/>
                </a:solidFill>
              </a:rPr>
              <a:t>2. Code Reusability</a:t>
            </a:r>
          </a:p>
          <a:p>
            <a:pPr>
              <a:buFont typeface="Arial" charset="0"/>
              <a:buNone/>
            </a:pPr>
            <a:r>
              <a:rPr lang="en-US" altLang="en-US" sz="2800" dirty="0" smtClean="0">
                <a:solidFill>
                  <a:srgbClr val="002060"/>
                </a:solidFill>
              </a:rPr>
              <a:t>3. Standardization and Portability</a:t>
            </a:r>
          </a:p>
          <a:p>
            <a:pPr>
              <a:buFont typeface="Arial" charset="0"/>
              <a:buNone/>
            </a:pPr>
            <a:r>
              <a:rPr lang="en-US" altLang="en-US" sz="2800" dirty="0" smtClean="0">
                <a:solidFill>
                  <a:srgbClr val="002060"/>
                </a:solidFill>
              </a:rPr>
              <a:t>4. Efficient Compilation</a:t>
            </a:r>
          </a:p>
          <a:p>
            <a:pPr>
              <a:buFont typeface="Arial" charset="0"/>
              <a:buNone/>
            </a:pPr>
            <a:r>
              <a:rPr lang="en-US" altLang="en-US" sz="2800" dirty="0" smtClean="0">
                <a:solidFill>
                  <a:srgbClr val="002060"/>
                </a:solidFill>
              </a:rPr>
              <a:t>5. Code Abstraction</a:t>
            </a:r>
          </a:p>
          <a:p>
            <a:pPr>
              <a:buFont typeface="Arial" charset="0"/>
              <a:buNone/>
            </a:pPr>
            <a:endParaRPr lang="en-US" altLang="en-US" sz="2800" dirty="0" smtClean="0">
              <a:solidFill>
                <a:srgbClr val="002060"/>
              </a:solidFill>
            </a:endParaRP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123950"/>
            <a:ext cx="9245160" cy="126188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en-US" sz="4000" b="1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Cambria" pitchFamily="18" charset="0"/>
              </a:rPr>
              <a:t>Course</a:t>
            </a:r>
            <a:r>
              <a:rPr lang="en-US" altLang="en-US" sz="4000" b="1" dirty="0" smtClean="0">
                <a:solidFill>
                  <a:srgbClr val="002060"/>
                </a:solidFill>
                <a:latin typeface="Cambria" pitchFamily="18" charset="0"/>
                <a:ea typeface="Cambria" pitchFamily="18" charset="0"/>
                <a:cs typeface="Cambria" pitchFamily="18" charset="0"/>
              </a:rPr>
              <a:t>  </a:t>
            </a:r>
          </a:p>
          <a:p>
            <a:pPr algn="ctr"/>
            <a:r>
              <a:rPr lang="en-US" altLang="en-US" sz="3600" b="1" dirty="0" smtClean="0">
                <a:solidFill>
                  <a:srgbClr val="002060"/>
                </a:solidFill>
                <a:latin typeface="Cambria" pitchFamily="18" charset="0"/>
                <a:ea typeface="Cambria" pitchFamily="18" charset="0"/>
                <a:cs typeface="Cambria" pitchFamily="18" charset="0"/>
              </a:rPr>
              <a:t>Problem Solving and Programming Using C</a:t>
            </a:r>
            <a:endParaRPr lang="en-IN" sz="3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" y="3409950"/>
            <a:ext cx="4419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u="sng" dirty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+mn-cs"/>
              </a:rPr>
              <a:t>Lecture Details: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 smtClean="0">
                <a:solidFill>
                  <a:srgbClr val="002060"/>
                </a:solidFill>
                <a:latin typeface="Cambria" pitchFamily="18" charset="0"/>
                <a:ea typeface="Cambria" pitchFamily="18" charset="0"/>
                <a:cs typeface="+mn-cs"/>
              </a:rPr>
              <a:t>Topic-1</a:t>
            </a: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  <a:latin typeface="Cambria" pitchFamily="18" charset="0"/>
                <a:ea typeface="Cambria" pitchFamily="18" charset="0"/>
                <a:cs typeface="+mn-cs"/>
              </a:rPr>
              <a:t>: </a:t>
            </a:r>
            <a:r>
              <a:rPr lang="en-US" altLang="en-US" sz="1600" b="1" dirty="0">
                <a:latin typeface="Cambria" pitchFamily="18" charset="0"/>
                <a:ea typeface="Cambria" pitchFamily="18" charset="0"/>
                <a:cs typeface="Cambria" pitchFamily="18" charset="0"/>
              </a:rPr>
              <a:t>Basics of C Programming</a:t>
            </a:r>
            <a:r>
              <a:rPr lang="en-US" sz="1600" b="1" dirty="0">
                <a:latin typeface="Cambria" pitchFamily="18" charset="0"/>
                <a:ea typeface="Cambria" pitchFamily="18" charset="0"/>
                <a:cs typeface="+mn-cs"/>
              </a:rPr>
              <a:t>(Unit-1)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 err="1">
                <a:latin typeface="Cambria" pitchFamily="18" charset="0"/>
                <a:ea typeface="Cambria" pitchFamily="18" charset="0"/>
                <a:cs typeface="+mn-cs"/>
              </a:rPr>
              <a:t>B.Tech</a:t>
            </a:r>
            <a:r>
              <a:rPr lang="en-US" sz="1600" dirty="0">
                <a:latin typeface="Cambria" pitchFamily="18" charset="0"/>
                <a:ea typeface="Cambria" pitchFamily="18" charset="0"/>
                <a:cs typeface="+mn-cs"/>
              </a:rPr>
              <a:t>,  I Semester </a:t>
            </a:r>
            <a:endParaRPr lang="en-IN" sz="1600" dirty="0">
              <a:latin typeface="Cambria" pitchFamily="18" charset="0"/>
              <a:ea typeface="Cambria" pitchFamily="1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6742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Steps for Creating &amp; Executing </a:t>
            </a:r>
            <a:b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</a:br>
            <a:r>
              <a:rPr lang="en-IN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 C Program</a:t>
            </a:r>
            <a:endParaRPr lang="en-IN" sz="32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:\Users\user\Desktop\Captur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0" y="971550"/>
            <a:ext cx="6486525" cy="3857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pPr>
              <a:defRPr/>
            </a:pPr>
            <a:r>
              <a:rPr lang="en-US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</a:rPr>
              <a:t>Creating Source Code</a:t>
            </a:r>
            <a:endParaRPr lang="en-US" sz="3200" dirty="0">
              <a:solidFill>
                <a:srgbClr val="C00000"/>
              </a:solidFill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971550"/>
            <a:ext cx="83058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 Source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Code is the file which contains programming </a:t>
            </a:r>
            <a:endParaRPr lang="en-US" sz="2800" dirty="0" smtClean="0">
              <a:solidFill>
                <a:srgbClr val="003399"/>
              </a:solidFill>
              <a:latin typeface="+mn-lt"/>
            </a:endParaRPr>
          </a:p>
          <a:p>
            <a:pPr algn="just">
              <a:lnSpc>
                <a:spcPct val="150000"/>
              </a:lnSpc>
              <a:defRPr/>
            </a:pP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  code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in high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level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language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 To create source code, we need a text editor to write </a:t>
            </a:r>
            <a:endParaRPr lang="en-US" sz="2800" dirty="0" smtClean="0">
              <a:solidFill>
                <a:srgbClr val="003399"/>
              </a:solidFill>
              <a:latin typeface="+mn-lt"/>
            </a:endParaRPr>
          </a:p>
          <a:p>
            <a:pPr algn="just">
              <a:lnSpc>
                <a:spcPct val="150000"/>
              </a:lnSpc>
              <a:defRPr/>
            </a:pP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  the program</a:t>
            </a:r>
            <a:endParaRPr lang="en-US" sz="2800" dirty="0" smtClean="0">
              <a:solidFill>
                <a:srgbClr val="003399"/>
              </a:solidFill>
              <a:latin typeface="+mn-lt"/>
            </a:endParaRPr>
          </a:p>
          <a:p>
            <a:pPr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 In C programming language every source code file </a:t>
            </a:r>
            <a:endParaRPr lang="en-US" sz="2800" dirty="0" smtClean="0">
              <a:solidFill>
                <a:srgbClr val="003399"/>
              </a:solidFill>
              <a:latin typeface="+mn-lt"/>
            </a:endParaRPr>
          </a:p>
          <a:p>
            <a:pPr algn="just">
              <a:lnSpc>
                <a:spcPct val="150000"/>
              </a:lnSpc>
              <a:defRPr/>
            </a:pP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  must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be saved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with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“</a:t>
            </a:r>
            <a:r>
              <a:rPr lang="en-US" sz="2800" b="1" u="sng" dirty="0" smtClean="0">
                <a:solidFill>
                  <a:srgbClr val="003399"/>
                </a:solidFill>
                <a:latin typeface="+mn-lt"/>
              </a:rPr>
              <a:t>.c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” extension </a:t>
            </a:r>
            <a:endParaRPr lang="en-US" sz="2800" dirty="0">
              <a:solidFill>
                <a:srgbClr val="00339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pPr>
              <a:defRPr/>
            </a:pPr>
            <a:r>
              <a:rPr lang="en-US" sz="3200" dirty="0" smtClean="0">
                <a:solidFill>
                  <a:srgbClr val="C00000"/>
                </a:solidFill>
              </a:rPr>
              <a:t/>
            </a:r>
            <a:br>
              <a:rPr lang="en-US" sz="3200" dirty="0" smtClean="0">
                <a:solidFill>
                  <a:srgbClr val="C00000"/>
                </a:solidFill>
              </a:rPr>
            </a:br>
            <a:r>
              <a:rPr lang="en-US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</a:rPr>
              <a:t>Steps </a:t>
            </a:r>
            <a:r>
              <a:rPr lang="en-US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</a:rPr>
              <a:t>to create source </a:t>
            </a:r>
            <a:r>
              <a:rPr lang="en-US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</a:rPr>
              <a:t>code</a:t>
            </a:r>
            <a:r>
              <a:rPr lang="en-US" sz="3200" b="1" dirty="0" smtClean="0">
                <a:solidFill>
                  <a:srgbClr val="C00000"/>
                </a:solidFill>
                <a:latin typeface="Trebuchet MS" pitchFamily="34" charset="0"/>
              </a:rPr>
              <a:t/>
            </a:r>
            <a:br>
              <a:rPr lang="en-US" sz="3200" b="1" dirty="0" smtClean="0">
                <a:solidFill>
                  <a:srgbClr val="C00000"/>
                </a:solidFill>
                <a:latin typeface="Trebuchet MS" pitchFamily="34" charset="0"/>
              </a:rPr>
            </a:br>
            <a:endParaRPr lang="en-US" sz="3200" dirty="0">
              <a:solidFill>
                <a:srgbClr val="C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971550"/>
            <a:ext cx="8305800" cy="2608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3399"/>
                </a:solidFill>
              </a:rPr>
              <a:t>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Open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a text editor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Create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New File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Type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the program instructions</a:t>
            </a:r>
          </a:p>
          <a:p>
            <a:pPr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 Save 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the file with “</a:t>
            </a:r>
            <a:r>
              <a:rPr lang="en-US" sz="2800" b="1" u="sng" dirty="0" smtClean="0">
                <a:solidFill>
                  <a:srgbClr val="003399"/>
                </a:solidFill>
                <a:latin typeface="+mn-lt"/>
              </a:rPr>
              <a:t>.c</a:t>
            </a:r>
            <a:r>
              <a:rPr lang="en-US" sz="2800" dirty="0" smtClean="0">
                <a:solidFill>
                  <a:srgbClr val="003399"/>
                </a:solidFill>
                <a:latin typeface="+mn-lt"/>
              </a:rPr>
              <a:t>” extension</a:t>
            </a:r>
            <a:endParaRPr lang="en-US" sz="2800" dirty="0">
              <a:solidFill>
                <a:srgbClr val="00339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767680"/>
          </a:xfrm>
        </p:spPr>
        <p:txBody>
          <a:bodyPr/>
          <a:lstStyle/>
          <a:p>
            <a:pPr>
              <a:defRPr/>
            </a:pPr>
            <a:r>
              <a:rPr lang="en-US" sz="32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</a:rPr>
              <a:t>C Program Execution Process</a:t>
            </a:r>
            <a:endParaRPr lang="en-US" sz="3200" dirty="0">
              <a:solidFill>
                <a:srgbClr val="C00000"/>
              </a:solidFill>
            </a:endParaRPr>
          </a:p>
        </p:txBody>
      </p:sp>
      <p:pic>
        <p:nvPicPr>
          <p:cNvPr id="2050" name="Picture 2" descr="C:\Users\user\Desktop\Captur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" y="895350"/>
            <a:ext cx="9067800" cy="3962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Contents</a:t>
            </a:r>
            <a:endParaRPr lang="en-IN" sz="40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87574"/>
            <a:ext cx="8928992" cy="3744416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sz="2400" dirty="0" smtClean="0">
                <a:solidFill>
                  <a:srgbClr val="002060"/>
                </a:solidFill>
              </a:rPr>
              <a:t>What is C ?</a:t>
            </a:r>
          </a:p>
          <a:p>
            <a:pPr>
              <a:buFont typeface="Wingdings" pitchFamily="2" charset="2"/>
              <a:buChar char="§"/>
            </a:pPr>
            <a:r>
              <a:rPr lang="en-US" sz="2400" dirty="0" smtClean="0">
                <a:solidFill>
                  <a:srgbClr val="002060"/>
                </a:solidFill>
              </a:rPr>
              <a:t>Why do we use C ?</a:t>
            </a:r>
          </a:p>
          <a:p>
            <a:pPr>
              <a:buFont typeface="Wingdings" pitchFamily="2" charset="2"/>
              <a:buChar char="§"/>
            </a:pPr>
            <a:r>
              <a:rPr lang="en-US" sz="2400" dirty="0" smtClean="0">
                <a:solidFill>
                  <a:srgbClr val="002060"/>
                </a:solidFill>
              </a:rPr>
              <a:t>History of C Language</a:t>
            </a:r>
          </a:p>
          <a:p>
            <a:pPr>
              <a:buFont typeface="Wingdings" pitchFamily="2" charset="2"/>
              <a:buChar char="§"/>
            </a:pPr>
            <a:r>
              <a:rPr lang="en-US" sz="2400" dirty="0" smtClean="0">
                <a:solidFill>
                  <a:srgbClr val="002060"/>
                </a:solidFill>
              </a:rPr>
              <a:t>Features of C Language</a:t>
            </a:r>
          </a:p>
          <a:p>
            <a:pPr>
              <a:buFont typeface="Wingdings" pitchFamily="2" charset="2"/>
              <a:buChar char="§"/>
            </a:pPr>
            <a:r>
              <a:rPr lang="en-US" sz="2400" dirty="0" smtClean="0">
                <a:solidFill>
                  <a:srgbClr val="002060"/>
                </a:solidFill>
              </a:rPr>
              <a:t>Program Development Steps</a:t>
            </a:r>
          </a:p>
          <a:p>
            <a:pPr>
              <a:buFont typeface="Wingdings" pitchFamily="2" charset="2"/>
              <a:buChar char="§"/>
            </a:pPr>
            <a:r>
              <a:rPr lang="en-US" sz="2400" dirty="0" smtClean="0">
                <a:solidFill>
                  <a:srgbClr val="002060"/>
                </a:solidFill>
              </a:rPr>
              <a:t>Structure of a C program</a:t>
            </a:r>
          </a:p>
          <a:p>
            <a:pPr>
              <a:buFont typeface="Wingdings" pitchFamily="2" charset="2"/>
              <a:buChar char="§"/>
            </a:pPr>
            <a:r>
              <a:rPr lang="en-US" sz="2400" dirty="0" smtClean="0">
                <a:solidFill>
                  <a:srgbClr val="002060"/>
                </a:solidFill>
              </a:rPr>
              <a:t>Header files and Processor </a:t>
            </a:r>
            <a:r>
              <a:rPr lang="en-US" sz="2400" dirty="0" smtClean="0">
                <a:solidFill>
                  <a:srgbClr val="002060"/>
                </a:solidFill>
              </a:rPr>
              <a:t>Directives</a:t>
            </a:r>
          </a:p>
          <a:p>
            <a:pPr>
              <a:buFont typeface="Wingdings" pitchFamily="2" charset="2"/>
              <a:buChar char="§"/>
            </a:pPr>
            <a:r>
              <a:rPr lang="en-US" sz="2400" dirty="0" smtClean="0">
                <a:solidFill>
                  <a:srgbClr val="002060"/>
                </a:solidFill>
              </a:rPr>
              <a:t>Steps for Creating and Executing C Program</a:t>
            </a:r>
            <a:endParaRPr lang="en-US" sz="2400" dirty="0" smtClean="0">
              <a:solidFill>
                <a:srgbClr val="002060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What is C ?</a:t>
            </a:r>
            <a:endParaRPr lang="en-IN" sz="40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87574"/>
            <a:ext cx="8928992" cy="3744416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800" dirty="0" smtClean="0">
                <a:solidFill>
                  <a:srgbClr val="002060"/>
                </a:solidFill>
              </a:rPr>
              <a:t>C is a general-purpose programming language</a:t>
            </a:r>
          </a:p>
          <a:p>
            <a:pPr algn="just">
              <a:lnSpc>
                <a:spcPct val="150000"/>
              </a:lnSpc>
            </a:pPr>
            <a:r>
              <a:rPr lang="en-US" sz="2800" dirty="0" smtClean="0">
                <a:solidFill>
                  <a:srgbClr val="002060"/>
                </a:solidFill>
              </a:rPr>
              <a:t>C is also said to be structured programming language </a:t>
            </a:r>
          </a:p>
          <a:p>
            <a:pPr algn="just">
              <a:lnSpc>
                <a:spcPct val="150000"/>
              </a:lnSpc>
            </a:pPr>
            <a:r>
              <a:rPr lang="en-US" sz="2800" dirty="0" smtClean="0">
                <a:solidFill>
                  <a:srgbClr val="002060"/>
                </a:solidFill>
              </a:rPr>
              <a:t>C is a function oriented programming language	</a:t>
            </a:r>
          </a:p>
          <a:p>
            <a:pPr algn="just">
              <a:lnSpc>
                <a:spcPct val="150000"/>
              </a:lnSpc>
            </a:pPr>
            <a:r>
              <a:rPr lang="en-US" sz="2800" dirty="0" smtClean="0">
                <a:solidFill>
                  <a:srgbClr val="002060"/>
                </a:solidFill>
              </a:rPr>
              <a:t>C is a high level programming language</a:t>
            </a:r>
          </a:p>
          <a:p>
            <a:endParaRPr lang="en-IN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Why do we use C ?</a:t>
            </a:r>
            <a:endParaRPr lang="en-IN" sz="40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87574"/>
            <a:ext cx="8928992" cy="3744416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2800" dirty="0" smtClean="0">
                <a:solidFill>
                  <a:srgbClr val="002060"/>
                </a:solidFill>
              </a:rPr>
              <a:t>C language is used to create applications or software</a:t>
            </a:r>
          </a:p>
          <a:p>
            <a:pPr algn="just">
              <a:lnSpc>
                <a:spcPct val="150000"/>
              </a:lnSpc>
            </a:pPr>
            <a:r>
              <a:rPr lang="en-US" sz="2800" dirty="0" smtClean="0">
                <a:solidFill>
                  <a:srgbClr val="002060"/>
                </a:solidFill>
              </a:rPr>
              <a:t>Initially, C was developed to create an operating system called UNIX</a:t>
            </a:r>
          </a:p>
          <a:p>
            <a:pPr algn="just">
              <a:lnSpc>
                <a:spcPct val="150000"/>
              </a:lnSpc>
            </a:pPr>
            <a:r>
              <a:rPr lang="en-US" sz="2800" dirty="0" smtClean="0">
                <a:solidFill>
                  <a:srgbClr val="002060"/>
                </a:solidFill>
              </a:rPr>
              <a:t>The popular software like Linux OS, PHP &amp; </a:t>
            </a:r>
            <a:r>
              <a:rPr lang="en-US" sz="2800" dirty="0" err="1" smtClean="0">
                <a:solidFill>
                  <a:srgbClr val="002060"/>
                </a:solidFill>
              </a:rPr>
              <a:t>MySQL</a:t>
            </a:r>
            <a:r>
              <a:rPr lang="en-US" sz="2800" dirty="0" smtClean="0">
                <a:solidFill>
                  <a:srgbClr val="002060"/>
                </a:solidFill>
              </a:rPr>
              <a:t> are created using C language </a:t>
            </a:r>
          </a:p>
          <a:p>
            <a:pPr>
              <a:buFont typeface="Arial" charset="0"/>
              <a:buNone/>
            </a:pPr>
            <a:endParaRPr lang="en-US" altLang="en-US" sz="2800" dirty="0" smtClean="0"/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Why do we use C ?</a:t>
            </a:r>
            <a:endParaRPr lang="en-IN" sz="40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87574"/>
            <a:ext cx="8928992" cy="3744416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sz="2400" dirty="0" smtClean="0">
                <a:solidFill>
                  <a:srgbClr val="002060"/>
                </a:solidFill>
              </a:rPr>
              <a:t>Generally C Language is used to create the following…</a:t>
            </a:r>
          </a:p>
          <a:p>
            <a:pPr marL="857250" lvl="1" indent="-457200" algn="just"/>
            <a:r>
              <a:rPr lang="en-US" sz="2400" dirty="0" smtClean="0">
                <a:solidFill>
                  <a:srgbClr val="002060"/>
                </a:solidFill>
              </a:rPr>
              <a:t>Operating Systems</a:t>
            </a:r>
          </a:p>
          <a:p>
            <a:pPr marL="857250" lvl="1" indent="-457200" algn="just"/>
            <a:r>
              <a:rPr lang="en-US" sz="2400" dirty="0" smtClean="0">
                <a:solidFill>
                  <a:srgbClr val="002060"/>
                </a:solidFill>
              </a:rPr>
              <a:t>Language Compilers</a:t>
            </a:r>
          </a:p>
          <a:p>
            <a:pPr marL="857250" lvl="1" indent="-457200" algn="just"/>
            <a:r>
              <a:rPr lang="en-US" sz="2400" dirty="0" smtClean="0">
                <a:solidFill>
                  <a:srgbClr val="002060"/>
                </a:solidFill>
              </a:rPr>
              <a:t>Assemblers</a:t>
            </a:r>
          </a:p>
          <a:p>
            <a:pPr marL="857250" lvl="1" indent="-457200" algn="just"/>
            <a:r>
              <a:rPr lang="en-US" sz="2400" dirty="0" smtClean="0">
                <a:solidFill>
                  <a:srgbClr val="002060"/>
                </a:solidFill>
              </a:rPr>
              <a:t>Interpreters</a:t>
            </a:r>
          </a:p>
          <a:p>
            <a:pPr marL="857250" lvl="1" indent="-457200" algn="just"/>
            <a:r>
              <a:rPr lang="en-US" sz="2400" dirty="0" smtClean="0">
                <a:solidFill>
                  <a:srgbClr val="002060"/>
                </a:solidFill>
              </a:rPr>
              <a:t>Text Editors</a:t>
            </a:r>
          </a:p>
          <a:p>
            <a:pPr marL="857250" lvl="1" indent="-457200" algn="just"/>
            <a:r>
              <a:rPr lang="en-US" sz="2400" dirty="0" smtClean="0">
                <a:solidFill>
                  <a:srgbClr val="002060"/>
                </a:solidFill>
              </a:rPr>
              <a:t>Network Drivers</a:t>
            </a:r>
          </a:p>
          <a:p>
            <a:pPr marL="857250" lvl="1" indent="-457200" algn="just"/>
            <a:r>
              <a:rPr lang="en-US" sz="2400" dirty="0" smtClean="0">
                <a:solidFill>
                  <a:srgbClr val="002060"/>
                </a:solidFill>
              </a:rPr>
              <a:t>Databases</a:t>
            </a:r>
          </a:p>
          <a:p>
            <a:pPr>
              <a:buFont typeface="Arial" charset="0"/>
              <a:buNone/>
            </a:pPr>
            <a:endParaRPr lang="en-US" altLang="en-US" sz="2800" dirty="0" smtClean="0">
              <a:solidFill>
                <a:srgbClr val="002060"/>
              </a:solidFill>
            </a:endParaRP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History of C Language</a:t>
            </a:r>
            <a:endParaRPr lang="en-IN" sz="40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87574"/>
            <a:ext cx="6750496" cy="3744416"/>
          </a:xfrm>
        </p:spPr>
        <p:txBody>
          <a:bodyPr/>
          <a:lstStyle/>
          <a:p>
            <a:pPr algn="just">
              <a:buFont typeface="Arial" charset="0"/>
              <a:buNone/>
            </a:pPr>
            <a:r>
              <a:rPr lang="en-US" sz="1800" dirty="0" smtClean="0">
                <a:solidFill>
                  <a:srgbClr val="003399"/>
                </a:solidFill>
                <a:latin typeface="Trebuchet MS" pitchFamily="34" charset="0"/>
              </a:rPr>
              <a:t>Developed by Dennis Ritchie in the year of 1972</a:t>
            </a:r>
          </a:p>
          <a:p>
            <a:pPr algn="just"/>
            <a:r>
              <a:rPr lang="en-US" sz="1800" b="1" dirty="0" smtClean="0">
                <a:solidFill>
                  <a:srgbClr val="FF0066"/>
                </a:solidFill>
              </a:rPr>
              <a:t>Born</a:t>
            </a:r>
            <a:r>
              <a:rPr lang="en-US" sz="1800" dirty="0" smtClean="0">
                <a:solidFill>
                  <a:srgbClr val="003399"/>
                </a:solidFill>
              </a:rPr>
              <a:t> 		– September 9, 1941</a:t>
            </a:r>
          </a:p>
          <a:p>
            <a:pPr algn="just"/>
            <a:r>
              <a:rPr lang="en-US" sz="1800" b="1" dirty="0" smtClean="0">
                <a:solidFill>
                  <a:srgbClr val="FF0066"/>
                </a:solidFill>
              </a:rPr>
              <a:t>Profession</a:t>
            </a:r>
            <a:r>
              <a:rPr lang="en-US" sz="1800" dirty="0" smtClean="0">
                <a:solidFill>
                  <a:srgbClr val="003399"/>
                </a:solidFill>
              </a:rPr>
              <a:t> 	– Computer Scientist</a:t>
            </a:r>
          </a:p>
          <a:p>
            <a:pPr algn="just"/>
            <a:r>
              <a:rPr lang="en-US" sz="1800" b="1" dirty="0" smtClean="0">
                <a:solidFill>
                  <a:srgbClr val="FF0066"/>
                </a:solidFill>
              </a:rPr>
              <a:t>Place</a:t>
            </a:r>
            <a:r>
              <a:rPr lang="en-US" sz="1800" dirty="0" smtClean="0">
                <a:solidFill>
                  <a:srgbClr val="003399"/>
                </a:solidFill>
              </a:rPr>
              <a:t> 		– Bell Labs, US</a:t>
            </a:r>
          </a:p>
          <a:p>
            <a:pPr algn="just"/>
            <a:r>
              <a:rPr lang="en-US" sz="1800" b="1" dirty="0" smtClean="0">
                <a:solidFill>
                  <a:srgbClr val="FF0066"/>
                </a:solidFill>
              </a:rPr>
              <a:t>Known As</a:t>
            </a:r>
            <a:r>
              <a:rPr lang="en-US" sz="1800" dirty="0" smtClean="0">
                <a:solidFill>
                  <a:srgbClr val="003399"/>
                </a:solidFill>
              </a:rPr>
              <a:t> 	– Father of C &amp; UNIX</a:t>
            </a:r>
          </a:p>
          <a:p>
            <a:pPr algn="just"/>
            <a:r>
              <a:rPr lang="en-US" sz="1800" b="1" dirty="0" smtClean="0">
                <a:solidFill>
                  <a:srgbClr val="FF0066"/>
                </a:solidFill>
              </a:rPr>
              <a:t>Awards</a:t>
            </a:r>
            <a:r>
              <a:rPr lang="en-US" sz="1800" dirty="0" smtClean="0">
                <a:solidFill>
                  <a:srgbClr val="003399"/>
                </a:solidFill>
              </a:rPr>
              <a:t> 	Turing Award(1983)</a:t>
            </a:r>
          </a:p>
          <a:p>
            <a:pPr algn="just">
              <a:buFont typeface="Arial" charset="0"/>
              <a:buNone/>
            </a:pPr>
            <a:r>
              <a:rPr lang="en-US" sz="1800" dirty="0" smtClean="0">
                <a:solidFill>
                  <a:srgbClr val="003399"/>
                </a:solidFill>
              </a:rPr>
              <a:t>			National Medal of Technology(1998)</a:t>
            </a:r>
          </a:p>
          <a:p>
            <a:pPr algn="just">
              <a:buFont typeface="Arial" charset="0"/>
              <a:buNone/>
            </a:pPr>
            <a:r>
              <a:rPr lang="en-US" sz="1800" dirty="0" smtClean="0">
                <a:solidFill>
                  <a:srgbClr val="003399"/>
                </a:solidFill>
              </a:rPr>
              <a:t>			IEEE Medal(1990)</a:t>
            </a:r>
          </a:p>
          <a:p>
            <a:pPr algn="just">
              <a:buFont typeface="Arial" charset="0"/>
              <a:buNone/>
            </a:pPr>
            <a:r>
              <a:rPr lang="en-US" sz="1800" dirty="0" smtClean="0">
                <a:solidFill>
                  <a:srgbClr val="003399"/>
                </a:solidFill>
              </a:rPr>
              <a:t>			Computer Pioneer Award(1994)</a:t>
            </a:r>
          </a:p>
          <a:p>
            <a:pPr algn="just">
              <a:buFont typeface="Arial" charset="0"/>
              <a:buNone/>
            </a:pPr>
            <a:r>
              <a:rPr lang="en-US" sz="1800" dirty="0" smtClean="0">
                <a:solidFill>
                  <a:srgbClr val="003399"/>
                </a:solidFill>
              </a:rPr>
              <a:t>			Computer History Museum Fellow(1997)</a:t>
            </a:r>
          </a:p>
          <a:p>
            <a:pPr algn="just">
              <a:buFont typeface="Arial" charset="0"/>
              <a:buNone/>
            </a:pPr>
            <a:r>
              <a:rPr lang="en-US" sz="1800" dirty="0" smtClean="0">
                <a:solidFill>
                  <a:srgbClr val="003399"/>
                </a:solidFill>
              </a:rPr>
              <a:t>			Harold Pender Award(2003)</a:t>
            </a:r>
          </a:p>
          <a:p>
            <a:pPr algn="just"/>
            <a:r>
              <a:rPr lang="en-US" sz="1800" b="1" dirty="0" smtClean="0">
                <a:solidFill>
                  <a:srgbClr val="FF0066"/>
                </a:solidFill>
              </a:rPr>
              <a:t>Died</a:t>
            </a:r>
            <a:r>
              <a:rPr lang="en-US" sz="1800" dirty="0" smtClean="0">
                <a:solidFill>
                  <a:srgbClr val="003399"/>
                </a:solidFill>
              </a:rPr>
              <a:t> 		– October 12, 2011</a:t>
            </a:r>
            <a:endParaRPr lang="en-US" altLang="en-US" sz="1800" dirty="0" smtClean="0"/>
          </a:p>
          <a:p>
            <a:endParaRPr lang="en-IN" sz="1800" dirty="0"/>
          </a:p>
        </p:txBody>
      </p:sp>
      <p:graphicFrame>
        <p:nvGraphicFramePr>
          <p:cNvPr id="4" name="Diagram 3"/>
          <p:cNvGraphicFramePr/>
          <p:nvPr/>
        </p:nvGraphicFramePr>
        <p:xfrm>
          <a:off x="5867400" y="1428750"/>
          <a:ext cx="2978944" cy="2166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History of C Language</a:t>
            </a:r>
            <a:endParaRPr lang="en-IN" sz="40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https://codeforwin.org/wp-content/uploads/2017/08/history-of-c-timelin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7400" y="819150"/>
            <a:ext cx="5181600" cy="40471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51470"/>
            <a:ext cx="8712968" cy="936104"/>
          </a:xfrm>
        </p:spPr>
        <p:txBody>
          <a:bodyPr/>
          <a:lstStyle/>
          <a:p>
            <a:r>
              <a:rPr lang="en-IN" sz="4000" dirty="0" smtClean="0">
                <a:solidFill>
                  <a:srgbClr val="C00000"/>
                </a:solidFill>
                <a:latin typeface="Cambria" pitchFamily="18" charset="0"/>
                <a:ea typeface="Cambria" pitchFamily="18" charset="0"/>
                <a:cs typeface="Times New Roman" panose="02020603050405020304" pitchFamily="18" charset="0"/>
              </a:rPr>
              <a:t>Features of C Language</a:t>
            </a:r>
            <a:endParaRPr lang="en-IN" sz="4000" dirty="0">
              <a:solidFill>
                <a:srgbClr val="C00000"/>
              </a:solidFill>
              <a:latin typeface="Cambria" pitchFamily="18" charset="0"/>
              <a:ea typeface="Cambria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features of C languag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750" y="1171575"/>
            <a:ext cx="5999163" cy="304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13131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GGU_PowerPointTemplate</Template>
  <TotalTime>435</TotalTime>
  <Words>682</Words>
  <Application>Microsoft Office PowerPoint</Application>
  <PresentationFormat>On-screen Show (16:9)</PresentationFormat>
  <Paragraphs>145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Slide 1</vt:lpstr>
      <vt:lpstr>Slide 2</vt:lpstr>
      <vt:lpstr>Contents</vt:lpstr>
      <vt:lpstr>What is C ?</vt:lpstr>
      <vt:lpstr>Why do we use C ?</vt:lpstr>
      <vt:lpstr>Why do we use C ?</vt:lpstr>
      <vt:lpstr>History of C Language</vt:lpstr>
      <vt:lpstr>History of C Language</vt:lpstr>
      <vt:lpstr>Features of C Language</vt:lpstr>
      <vt:lpstr>                 Program Development Steps</vt:lpstr>
      <vt:lpstr>                          </vt:lpstr>
      <vt:lpstr>Preprocessor  Directives</vt:lpstr>
      <vt:lpstr> Preprocessor Directives</vt:lpstr>
      <vt:lpstr>Preprocessor  Directive Types</vt:lpstr>
      <vt:lpstr>Preprocessor  Directive Types</vt:lpstr>
      <vt:lpstr>Preprocessor  Directive Types</vt:lpstr>
      <vt:lpstr>Header Files  </vt:lpstr>
      <vt:lpstr>Header Files  </vt:lpstr>
      <vt:lpstr>Header Files &amp; Preprocessor  Directives</vt:lpstr>
      <vt:lpstr>Steps for Creating &amp; Executing   C Program</vt:lpstr>
      <vt:lpstr>Creating Source Code</vt:lpstr>
      <vt:lpstr> Steps to create source code </vt:lpstr>
      <vt:lpstr>C Program Execution Process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user</cp:lastModifiedBy>
  <cp:revision>73</cp:revision>
  <dcterms:created xsi:type="dcterms:W3CDTF">2024-07-15T06:46:39Z</dcterms:created>
  <dcterms:modified xsi:type="dcterms:W3CDTF">2024-09-01T05:17:03Z</dcterms:modified>
</cp:coreProperties>
</file>

<file path=docProps/thumbnail.jpeg>
</file>